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21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724AB4-83E4-4E61-9F8B-53E4C7FA1F47}" type="datetimeFigureOut">
              <a:rPr lang="en-US" smtClean="0"/>
              <a:t>4/3/2023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9ACAF-075F-42EA-B2FA-3A4EE4145D0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5CE331-4DB6-4284-A657-E975DBF48CD1}"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CE331-4DB6-4284-A657-E975DBF48CD1}"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CE331-4DB6-4284-A657-E975DBF48CD1}"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5CE331-4DB6-4284-A657-E975DBF48CD1}"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5CE331-4DB6-4284-A657-E975DBF48CD1}"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5CE331-4DB6-4284-A657-E975DBF48CD1}"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5CE331-4DB6-4284-A657-E975DBF48CD1}"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5CE331-4DB6-4284-A657-E975DBF48CD1}"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5CE331-4DB6-4284-A657-E975DBF48CD1}"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CE331-4DB6-4284-A657-E975DBF48CD1}"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5CE331-4DB6-4284-A657-E975DBF48CD1}"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CEB730-055A-43ED-A626-2D9791286B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5CE331-4DB6-4284-A657-E975DBF48CD1}" type="datetimeFigureOut">
              <a:rPr lang="en-US" smtClean="0"/>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EB730-055A-43ED-A626-2D9791286B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4143380"/>
            <a:ext cx="6400800" cy="2500330"/>
          </a:xfrm>
          <a:ln w="3175">
            <a:solidFill>
              <a:schemeClr val="tx1"/>
            </a:solidFill>
          </a:ln>
        </p:spPr>
        <p:txBody>
          <a:bodyPr>
            <a:noAutofit/>
          </a:bodyPr>
          <a:lstStyle/>
          <a:p>
            <a:r>
              <a:rPr lang="sr-Cyrl-RS" sz="2400" b="1" dirty="0" smtClean="0">
                <a:solidFill>
                  <a:srgbClr val="F121AC"/>
                </a:solidFill>
              </a:rPr>
              <a:t>Сликовницу осмислила деца </a:t>
            </a:r>
          </a:p>
          <a:p>
            <a:r>
              <a:rPr lang="sr-Cyrl-RS" sz="2400" b="1" dirty="0" smtClean="0">
                <a:solidFill>
                  <a:srgbClr val="F121AC"/>
                </a:solidFill>
              </a:rPr>
              <a:t>предшколског узраста са васпитачима </a:t>
            </a:r>
          </a:p>
          <a:p>
            <a:r>
              <a:rPr lang="sr-Cyrl-RS" sz="2400" b="1" dirty="0" smtClean="0">
                <a:solidFill>
                  <a:srgbClr val="F121AC"/>
                </a:solidFill>
              </a:rPr>
              <a:t>-вртић “Лептирић” -</a:t>
            </a:r>
          </a:p>
          <a:p>
            <a:r>
              <a:rPr lang="sr-Cyrl-RS" sz="2400" b="1" dirty="0" smtClean="0">
                <a:solidFill>
                  <a:srgbClr val="F121AC"/>
                </a:solidFill>
              </a:rPr>
              <a:t>ЈПУ “Пчелица” Ниш</a:t>
            </a:r>
          </a:p>
          <a:p>
            <a:r>
              <a:rPr lang="sr-Cyrl-RS" sz="2400" b="1" dirty="0" smtClean="0">
                <a:solidFill>
                  <a:srgbClr val="F121AC"/>
                </a:solidFill>
              </a:rPr>
              <a:t>Васпитачи: Јелена Миленковић и Марија Глишић</a:t>
            </a:r>
            <a:endParaRPr lang="en-US" sz="2400" b="1" dirty="0">
              <a:solidFill>
                <a:srgbClr val="F121AC"/>
              </a:solidFill>
            </a:endParaRPr>
          </a:p>
        </p:txBody>
      </p:sp>
      <p:pic>
        <p:nvPicPr>
          <p:cNvPr id="4" name="Picture 3" descr="b1.jpg"/>
          <p:cNvPicPr>
            <a:picLocks noChangeAspect="1"/>
          </p:cNvPicPr>
          <p:nvPr/>
        </p:nvPicPr>
        <p:blipFill>
          <a:blip r:embed="rId2"/>
          <a:stretch>
            <a:fillRect/>
          </a:stretch>
        </p:blipFill>
        <p:spPr>
          <a:xfrm>
            <a:off x="1857356" y="142852"/>
            <a:ext cx="5357850" cy="3819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10.jpg"/>
          <p:cNvPicPr>
            <a:picLocks noGrp="1" noChangeAspect="1"/>
          </p:cNvPicPr>
          <p:nvPr>
            <p:ph idx="1"/>
          </p:nvPr>
        </p:nvPicPr>
        <p:blipFill>
          <a:blip r:embed="rId2"/>
          <a:stretch>
            <a:fillRect/>
          </a:stretch>
        </p:blipFill>
        <p:spPr>
          <a:xfrm>
            <a:off x="642910" y="0"/>
            <a:ext cx="7984537" cy="5766610"/>
          </a:xfrm>
        </p:spPr>
      </p:pic>
      <p:sp>
        <p:nvSpPr>
          <p:cNvPr id="5" name="TextBox 4"/>
          <p:cNvSpPr txBox="1"/>
          <p:nvPr/>
        </p:nvSpPr>
        <p:spPr>
          <a:xfrm>
            <a:off x="2786050" y="5534561"/>
            <a:ext cx="3929090" cy="1323439"/>
          </a:xfrm>
          <a:prstGeom prst="rect">
            <a:avLst/>
          </a:prstGeom>
          <a:noFill/>
          <a:ln w="3175">
            <a:solidFill>
              <a:schemeClr val="tx1"/>
            </a:solidFill>
          </a:ln>
        </p:spPr>
        <p:txBody>
          <a:bodyPr wrap="square" rtlCol="0">
            <a:spAutoFit/>
          </a:bodyPr>
          <a:lstStyle/>
          <a:p>
            <a:pPr algn="ctr"/>
            <a:r>
              <a:rPr lang="sr-Cyrl-RS" sz="8000" b="1" dirty="0" smtClean="0">
                <a:solidFill>
                  <a:srgbClr val="F121AC"/>
                </a:solidFill>
              </a:rPr>
              <a:t>Крај</a:t>
            </a:r>
            <a:endParaRPr lang="en-US" sz="8000" b="1" dirty="0">
              <a:solidFill>
                <a:srgbClr val="F121AC"/>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2757510"/>
          </a:xfrm>
          <a:ln w="3175">
            <a:solidFill>
              <a:schemeClr val="tx1"/>
            </a:solidFill>
          </a:ln>
        </p:spPr>
        <p:txBody>
          <a:bodyPr>
            <a:normAutofit/>
          </a:bodyPr>
          <a:lstStyle/>
          <a:p>
            <a:r>
              <a:rPr lang="sr-Cyrl-RS" sz="2400" b="1" dirty="0" smtClean="0">
                <a:solidFill>
                  <a:srgbClr val="F121AC"/>
                </a:solidFill>
              </a:rPr>
              <a:t>У једној улици постајала је велика башта пуна љубави. Башта је била посебна јер су у њој расли цветови у облику срца. Сваког дана су поред баште пролазила деца. Цветови у облику срца су били магични. Када би неко убрао цвет, срце би променило боју онако како се осећа особа која их бере.</a:t>
            </a:r>
            <a:endParaRPr lang="en-US" sz="2400" b="1" dirty="0">
              <a:solidFill>
                <a:srgbClr val="F121AC"/>
              </a:solidFill>
            </a:endParaRPr>
          </a:p>
        </p:txBody>
      </p:sp>
      <p:pic>
        <p:nvPicPr>
          <p:cNvPr id="4" name="Picture 3" descr="б2.jpg"/>
          <p:cNvPicPr>
            <a:picLocks noChangeAspect="1"/>
          </p:cNvPicPr>
          <p:nvPr/>
        </p:nvPicPr>
        <p:blipFill>
          <a:blip r:embed="rId2"/>
          <a:stretch>
            <a:fillRect/>
          </a:stretch>
        </p:blipFill>
        <p:spPr>
          <a:xfrm>
            <a:off x="2000231" y="142852"/>
            <a:ext cx="4999753" cy="36433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571876"/>
            <a:ext cx="9144000" cy="3286124"/>
          </a:xfrm>
          <a:ln w="3175">
            <a:solidFill>
              <a:schemeClr val="tx1"/>
            </a:solidFill>
          </a:ln>
        </p:spPr>
        <p:txBody>
          <a:bodyPr>
            <a:normAutofit/>
          </a:bodyPr>
          <a:lstStyle/>
          <a:p>
            <a:pPr algn="l"/>
            <a:r>
              <a:rPr lang="sr-Cyrl-RS" sz="1600" b="1" dirty="0" smtClean="0">
                <a:solidFill>
                  <a:srgbClr val="F121AC"/>
                </a:solidFill>
              </a:rPr>
              <a:t> Једног дана до баште је дошао      -” Ево мама, овај цвет је за тебе. Не знам ни  </a:t>
            </a:r>
          </a:p>
          <a:p>
            <a:pPr algn="l"/>
            <a:r>
              <a:rPr lang="sr-Cyrl-RS" sz="1600" b="1" dirty="0" smtClean="0">
                <a:solidFill>
                  <a:srgbClr val="F121AC"/>
                </a:solidFill>
              </a:rPr>
              <a:t> дечак Марко да убере                          ни зашто ти га дајем, али је чудно што је тај</a:t>
            </a:r>
          </a:p>
          <a:p>
            <a:pPr algn="l"/>
            <a:r>
              <a:rPr lang="sr-Cyrl-RS" sz="1600" b="1" dirty="0" smtClean="0">
                <a:solidFill>
                  <a:srgbClr val="F121AC"/>
                </a:solidFill>
              </a:rPr>
              <a:t> цвет за своју маму.                               цвет био црвене боје а када сам га ја убрао,</a:t>
            </a:r>
          </a:p>
          <a:p>
            <a:pPr algn="l"/>
            <a:r>
              <a:rPr lang="sr-Cyrl-RS" sz="1600" b="1" dirty="0" smtClean="0">
                <a:solidFill>
                  <a:srgbClr val="F121AC"/>
                </a:solidFill>
              </a:rPr>
              <a:t> Марко је био јако хладан                    промени је боју у плаву!”- рекао је Марко </a:t>
            </a:r>
          </a:p>
          <a:p>
            <a:pPr algn="l"/>
            <a:r>
              <a:rPr lang="sr-Cyrl-RS" sz="1600" b="1" dirty="0" smtClean="0">
                <a:solidFill>
                  <a:srgbClr val="F121AC"/>
                </a:solidFill>
              </a:rPr>
              <a:t>  и мрзовољан. Када је убрао              Мама је погледала цвет, нежно помиловала </a:t>
            </a:r>
          </a:p>
          <a:p>
            <a:pPr algn="l"/>
            <a:r>
              <a:rPr lang="sr-Cyrl-RS" sz="1600" b="1" dirty="0" smtClean="0">
                <a:solidFill>
                  <a:srgbClr val="F121AC"/>
                </a:solidFill>
              </a:rPr>
              <a:t>  црвено срце, срце је постало            Марка по коси и пољубила га у чело. У том  тренутку</a:t>
            </a:r>
          </a:p>
          <a:p>
            <a:pPr algn="l"/>
            <a:r>
              <a:rPr lang="sr-Cyrl-RS" sz="1600" b="1" dirty="0" smtClean="0">
                <a:solidFill>
                  <a:srgbClr val="F121AC"/>
                </a:solidFill>
              </a:rPr>
              <a:t>  плаве боје. Он је био збуњен            цвет је поново постао црвен. –”Видиш Марко, један </a:t>
            </a:r>
          </a:p>
          <a:p>
            <a:pPr algn="l"/>
            <a:r>
              <a:rPr lang="sr-Cyrl-RS" sz="1600" b="1" dirty="0" smtClean="0">
                <a:solidFill>
                  <a:srgbClr val="F121AC"/>
                </a:solidFill>
              </a:rPr>
              <a:t> али је ипак плаво срце понео            пољубац је учинио да срце врати своју боју и не буде</a:t>
            </a:r>
          </a:p>
          <a:p>
            <a:pPr algn="l"/>
            <a:r>
              <a:rPr lang="sr-Cyrl-RS" sz="1600" b="1" dirty="0" smtClean="0">
                <a:solidFill>
                  <a:srgbClr val="F121AC"/>
                </a:solidFill>
              </a:rPr>
              <a:t> мами.                                                        више хладно. Баш као и твоје срце које је топло и пуно  љубави, </a:t>
            </a:r>
          </a:p>
          <a:p>
            <a:pPr algn="l"/>
            <a:r>
              <a:rPr lang="sr-Cyrl-RS" sz="1600" b="1" dirty="0">
                <a:solidFill>
                  <a:srgbClr val="F121AC"/>
                </a:solidFill>
              </a:rPr>
              <a:t> </a:t>
            </a:r>
            <a:r>
              <a:rPr lang="sr-Cyrl-RS" sz="1600" b="1" dirty="0" smtClean="0">
                <a:solidFill>
                  <a:srgbClr val="F121AC"/>
                </a:solidFill>
              </a:rPr>
              <a:t>                                                                   коју је лако показати. Ти си ми показао да ме волиш, тако што </a:t>
            </a:r>
          </a:p>
          <a:p>
            <a:pPr algn="l"/>
            <a:r>
              <a:rPr lang="sr-Cyrl-RS" sz="1600" b="1" dirty="0">
                <a:solidFill>
                  <a:srgbClr val="F121AC"/>
                </a:solidFill>
              </a:rPr>
              <a:t> </a:t>
            </a:r>
            <a:r>
              <a:rPr lang="sr-Cyrl-RS" sz="1600" b="1" dirty="0" smtClean="0">
                <a:solidFill>
                  <a:srgbClr val="F121AC"/>
                </a:solidFill>
              </a:rPr>
              <a:t>                                                                   си ми поклонио најлепши цвет.”- рекла је мама.</a:t>
            </a:r>
            <a:endParaRPr lang="en-US" sz="1600" b="1" dirty="0">
              <a:solidFill>
                <a:srgbClr val="F121AC"/>
              </a:solidFill>
            </a:endParaRPr>
          </a:p>
        </p:txBody>
      </p:sp>
      <p:pic>
        <p:nvPicPr>
          <p:cNvPr id="4" name="Picture 3" descr="б3.jpg"/>
          <p:cNvPicPr>
            <a:picLocks noChangeAspect="1"/>
          </p:cNvPicPr>
          <p:nvPr/>
        </p:nvPicPr>
        <p:blipFill>
          <a:blip r:embed="rId2"/>
          <a:srcRect r="57236"/>
          <a:stretch>
            <a:fillRect/>
          </a:stretch>
        </p:blipFill>
        <p:spPr>
          <a:xfrm>
            <a:off x="214282" y="0"/>
            <a:ext cx="2714612" cy="3571876"/>
          </a:xfrm>
          <a:prstGeom prst="rect">
            <a:avLst/>
          </a:prstGeom>
        </p:spPr>
      </p:pic>
      <p:pic>
        <p:nvPicPr>
          <p:cNvPr id="5" name="Picture 4" descr="б3.jpg"/>
          <p:cNvPicPr>
            <a:picLocks noChangeAspect="1"/>
          </p:cNvPicPr>
          <p:nvPr/>
        </p:nvPicPr>
        <p:blipFill>
          <a:blip r:embed="rId2"/>
          <a:srcRect l="41408"/>
          <a:stretch>
            <a:fillRect/>
          </a:stretch>
        </p:blipFill>
        <p:spPr>
          <a:xfrm>
            <a:off x="3786182" y="0"/>
            <a:ext cx="4714908" cy="357187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4.jpg"/>
          <p:cNvPicPr>
            <a:picLocks noGrp="1" noChangeAspect="1"/>
          </p:cNvPicPr>
          <p:nvPr>
            <p:ph idx="1"/>
          </p:nvPr>
        </p:nvPicPr>
        <p:blipFill>
          <a:blip r:embed="rId2"/>
          <a:srcRect l="4223" t="23753" r="64844"/>
          <a:stretch>
            <a:fillRect/>
          </a:stretch>
        </p:blipFill>
        <p:spPr>
          <a:xfrm>
            <a:off x="0" y="0"/>
            <a:ext cx="2718530" cy="3143272"/>
          </a:xfrm>
        </p:spPr>
      </p:pic>
      <p:pic>
        <p:nvPicPr>
          <p:cNvPr id="5" name="Picture 4" descr="б4.jpg"/>
          <p:cNvPicPr>
            <a:picLocks noChangeAspect="1"/>
          </p:cNvPicPr>
          <p:nvPr/>
        </p:nvPicPr>
        <p:blipFill>
          <a:blip r:embed="rId2"/>
          <a:srcRect l="35156" r="32031"/>
          <a:stretch>
            <a:fillRect/>
          </a:stretch>
        </p:blipFill>
        <p:spPr>
          <a:xfrm>
            <a:off x="6357950" y="1500174"/>
            <a:ext cx="2571768" cy="3214710"/>
          </a:xfrm>
          <a:prstGeom prst="rect">
            <a:avLst/>
          </a:prstGeom>
        </p:spPr>
      </p:pic>
      <p:pic>
        <p:nvPicPr>
          <p:cNvPr id="6" name="Picture 5" descr="б4.jpg"/>
          <p:cNvPicPr>
            <a:picLocks noChangeAspect="1"/>
          </p:cNvPicPr>
          <p:nvPr/>
        </p:nvPicPr>
        <p:blipFill>
          <a:blip r:embed="rId2"/>
          <a:srcRect l="67969"/>
          <a:stretch>
            <a:fillRect/>
          </a:stretch>
        </p:blipFill>
        <p:spPr>
          <a:xfrm>
            <a:off x="285720" y="3214686"/>
            <a:ext cx="2217567" cy="3643314"/>
          </a:xfrm>
          <a:prstGeom prst="rect">
            <a:avLst/>
          </a:prstGeom>
        </p:spPr>
      </p:pic>
      <p:sp>
        <p:nvSpPr>
          <p:cNvPr id="8" name="TextBox 7"/>
          <p:cNvSpPr txBox="1"/>
          <p:nvPr/>
        </p:nvSpPr>
        <p:spPr>
          <a:xfrm>
            <a:off x="2786050" y="214290"/>
            <a:ext cx="6143668" cy="923330"/>
          </a:xfrm>
          <a:prstGeom prst="rect">
            <a:avLst/>
          </a:prstGeom>
          <a:ln w="3175"/>
        </p:spPr>
        <p:style>
          <a:lnRef idx="2">
            <a:schemeClr val="dk1"/>
          </a:lnRef>
          <a:fillRef idx="1">
            <a:schemeClr val="lt1"/>
          </a:fillRef>
          <a:effectRef idx="0">
            <a:schemeClr val="dk1"/>
          </a:effectRef>
          <a:fontRef idx="minor">
            <a:schemeClr val="dk1"/>
          </a:fontRef>
        </p:style>
        <p:txBody>
          <a:bodyPr wrap="square" rtlCol="0">
            <a:spAutoFit/>
          </a:bodyPr>
          <a:lstStyle/>
          <a:p>
            <a:r>
              <a:rPr lang="sr-Cyrl-RS" b="1" dirty="0" smtClean="0">
                <a:solidFill>
                  <a:srgbClr val="F121AC"/>
                </a:solidFill>
              </a:rPr>
              <a:t>Наредног дана у дворишту вртића , две другарице Мија и Ана свађале су се око лопте. Ана се наљутила на Мију. Мија је због тога била јако тужна. </a:t>
            </a:r>
            <a:endParaRPr lang="en-US" b="1" dirty="0">
              <a:solidFill>
                <a:srgbClr val="F121AC"/>
              </a:solidFill>
            </a:endParaRPr>
          </a:p>
        </p:txBody>
      </p:sp>
      <p:sp>
        <p:nvSpPr>
          <p:cNvPr id="10" name="TextBox 9"/>
          <p:cNvSpPr txBox="1"/>
          <p:nvPr/>
        </p:nvSpPr>
        <p:spPr>
          <a:xfrm>
            <a:off x="2786050" y="1500174"/>
            <a:ext cx="3500462" cy="2308324"/>
          </a:xfrm>
          <a:prstGeom prst="rect">
            <a:avLst/>
          </a:prstGeom>
          <a:noFill/>
          <a:ln w="3175">
            <a:solidFill>
              <a:schemeClr val="tx1"/>
            </a:solidFill>
          </a:ln>
        </p:spPr>
        <p:txBody>
          <a:bodyPr wrap="square" rtlCol="0">
            <a:spAutoFit/>
          </a:bodyPr>
          <a:lstStyle/>
          <a:p>
            <a:r>
              <a:rPr lang="sr-Cyrl-RS" b="1" dirty="0" smtClean="0">
                <a:solidFill>
                  <a:srgbClr val="F121AC"/>
                </a:solidFill>
              </a:rPr>
              <a:t>Марко је све то посматрао, пришао девојчицама, а онда  Мији, која је била тужна због свађе рекао за магичну башту. –” јој, па то је предивно. Идем да уберем најлепши цвет за  Ану, можда се одљути.”- рекла је Миа</a:t>
            </a:r>
            <a:endParaRPr lang="en-US" b="1" dirty="0">
              <a:solidFill>
                <a:srgbClr val="F121AC"/>
              </a:solidFill>
            </a:endParaRPr>
          </a:p>
        </p:txBody>
      </p:sp>
      <p:sp>
        <p:nvSpPr>
          <p:cNvPr id="11" name="TextBox 10"/>
          <p:cNvSpPr txBox="1"/>
          <p:nvPr/>
        </p:nvSpPr>
        <p:spPr>
          <a:xfrm>
            <a:off x="2786050" y="3857628"/>
            <a:ext cx="3500462" cy="2862322"/>
          </a:xfrm>
          <a:prstGeom prst="rect">
            <a:avLst/>
          </a:prstGeom>
          <a:noFill/>
          <a:ln w="3175">
            <a:solidFill>
              <a:schemeClr val="tx1"/>
            </a:solidFill>
          </a:ln>
        </p:spPr>
        <p:txBody>
          <a:bodyPr wrap="square" rtlCol="0">
            <a:spAutoFit/>
          </a:bodyPr>
          <a:lstStyle/>
          <a:p>
            <a:r>
              <a:rPr lang="sr-Cyrl-RS" b="1" dirty="0" smtClean="0">
                <a:solidFill>
                  <a:srgbClr val="F121AC"/>
                </a:solidFill>
              </a:rPr>
              <a:t>Мија је стигла до баште и изабрала најлепши цвет, црвене боје да га поклони Ани. Када је убрала цвет, постао је сиве боје. –”Хм... </a:t>
            </a:r>
            <a:r>
              <a:rPr lang="sr-Cyrl-RS" b="1" dirty="0">
                <a:solidFill>
                  <a:srgbClr val="F121AC"/>
                </a:solidFill>
              </a:rPr>
              <a:t>ј</a:t>
            </a:r>
            <a:r>
              <a:rPr lang="sr-Cyrl-RS" b="1" dirty="0" smtClean="0">
                <a:solidFill>
                  <a:srgbClr val="F121AC"/>
                </a:solidFill>
              </a:rPr>
              <a:t>ако чудно. Марко је био у праву. Ова башта је заиста магична!”- рекла је Мија </a:t>
            </a:r>
          </a:p>
          <a:p>
            <a:r>
              <a:rPr lang="sr-Cyrl-RS" b="1" dirty="0" smtClean="0">
                <a:solidFill>
                  <a:srgbClr val="F121AC"/>
                </a:solidFill>
              </a:rPr>
              <a:t>Брзо је отрчала назад, како би Ани све испричала о чудној башти.</a:t>
            </a:r>
            <a:endParaRPr lang="en-US" b="1" dirty="0">
              <a:solidFill>
                <a:srgbClr val="F121A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5.jpg"/>
          <p:cNvPicPr>
            <a:picLocks noGrp="1" noChangeAspect="1"/>
          </p:cNvPicPr>
          <p:nvPr>
            <p:ph idx="1"/>
          </p:nvPr>
        </p:nvPicPr>
        <p:blipFill>
          <a:blip r:embed="rId2"/>
          <a:stretch>
            <a:fillRect/>
          </a:stretch>
        </p:blipFill>
        <p:spPr>
          <a:xfrm>
            <a:off x="0" y="0"/>
            <a:ext cx="9144000" cy="3611880"/>
          </a:xfrm>
        </p:spPr>
      </p:pic>
      <p:sp>
        <p:nvSpPr>
          <p:cNvPr id="5" name="TextBox 4"/>
          <p:cNvSpPr txBox="1"/>
          <p:nvPr/>
        </p:nvSpPr>
        <p:spPr>
          <a:xfrm>
            <a:off x="0" y="3786190"/>
            <a:ext cx="9144000" cy="2677656"/>
          </a:xfrm>
          <a:prstGeom prst="rect">
            <a:avLst/>
          </a:prstGeom>
          <a:noFill/>
          <a:ln w="3175">
            <a:solidFill>
              <a:schemeClr val="tx1"/>
            </a:solidFill>
          </a:ln>
        </p:spPr>
        <p:txBody>
          <a:bodyPr wrap="square" rtlCol="0">
            <a:spAutoFit/>
          </a:bodyPr>
          <a:lstStyle/>
          <a:p>
            <a:r>
              <a:rPr lang="sr-Cyrl-RS" sz="2800" b="1" dirty="0" smtClean="0">
                <a:solidFill>
                  <a:srgbClr val="F121AC"/>
                </a:solidFill>
              </a:rPr>
              <a:t>-” Нема везе што срце није црвено, битна је твоја пажња. Зато хајде да се помиримо... Мир, мир, мир нико није крив...” – говорила је Ана</a:t>
            </a:r>
          </a:p>
          <a:p>
            <a:r>
              <a:rPr lang="sr-Cyrl-RS" sz="2800" b="1" dirty="0" smtClean="0">
                <a:solidFill>
                  <a:srgbClr val="F121AC"/>
                </a:solidFill>
              </a:rPr>
              <a:t>У том тренутку срце је постало опет црвено. Мија и Ана су се радовале. Схватиле су да љубав побеђује и да не треба да се свађају и љуте.</a:t>
            </a:r>
            <a:endParaRPr lang="en-US" sz="2800" b="1" dirty="0">
              <a:solidFill>
                <a:srgbClr val="F121A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6.jpg"/>
          <p:cNvPicPr>
            <a:picLocks noGrp="1" noChangeAspect="1"/>
          </p:cNvPicPr>
          <p:nvPr>
            <p:ph idx="1"/>
          </p:nvPr>
        </p:nvPicPr>
        <p:blipFill>
          <a:blip r:embed="rId2"/>
          <a:stretch>
            <a:fillRect/>
          </a:stretch>
        </p:blipFill>
        <p:spPr>
          <a:xfrm>
            <a:off x="0" y="0"/>
            <a:ext cx="9144000" cy="4040505"/>
          </a:xfrm>
        </p:spPr>
      </p:pic>
      <p:sp>
        <p:nvSpPr>
          <p:cNvPr id="5" name="TextBox 4"/>
          <p:cNvSpPr txBox="1"/>
          <p:nvPr/>
        </p:nvSpPr>
        <p:spPr>
          <a:xfrm>
            <a:off x="0" y="4071942"/>
            <a:ext cx="9144000" cy="2462213"/>
          </a:xfrm>
          <a:prstGeom prst="rect">
            <a:avLst/>
          </a:prstGeom>
          <a:noFill/>
          <a:ln w="3175">
            <a:solidFill>
              <a:schemeClr val="tx1"/>
            </a:solidFill>
          </a:ln>
        </p:spPr>
        <p:txBody>
          <a:bodyPr wrap="square" rtlCol="0">
            <a:spAutoFit/>
          </a:bodyPr>
          <a:lstStyle/>
          <a:p>
            <a:r>
              <a:rPr lang="sr-Cyrl-RS" sz="2200" b="1" dirty="0" smtClean="0">
                <a:solidFill>
                  <a:srgbClr val="F121AC"/>
                </a:solidFill>
              </a:rPr>
              <a:t>Ана је отрчала брзо кући да исприча свом брату о магичној башти.  -” Јао, Ана баш си досадна! А и смешна. Ти и даље верујеш у виле и чаробњаке. Као да си јошувек беба.”-узвикну он. </a:t>
            </a:r>
          </a:p>
          <a:p>
            <a:r>
              <a:rPr lang="sr-Cyrl-RS" sz="2200" b="1" dirty="0" smtClean="0">
                <a:solidFill>
                  <a:srgbClr val="F121AC"/>
                </a:solidFill>
              </a:rPr>
              <a:t>-“ Али брацоверуј ми. Иди до баште, сам се увери. Уосталом заљубљен си у Љубицу, убери јој цвет нека и она то зна”- рече Ана. </a:t>
            </a:r>
          </a:p>
          <a:p>
            <a:r>
              <a:rPr lang="sr-Cyrl-RS" sz="2200" b="1" dirty="0" smtClean="0">
                <a:solidFill>
                  <a:srgbClr val="F121AC"/>
                </a:solidFill>
              </a:rPr>
              <a:t>-” Није тачно. Ја нисам заљубљен и тачка!!!”- одговорио је и љутито истрчао</a:t>
            </a:r>
            <a:endParaRPr lang="en-US" sz="2200" b="1" dirty="0">
              <a:solidFill>
                <a:srgbClr val="F121A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7.jpg"/>
          <p:cNvPicPr>
            <a:picLocks noGrp="1" noChangeAspect="1"/>
          </p:cNvPicPr>
          <p:nvPr>
            <p:ph idx="1"/>
          </p:nvPr>
        </p:nvPicPr>
        <p:blipFill>
          <a:blip r:embed="rId2"/>
          <a:stretch>
            <a:fillRect/>
          </a:stretch>
        </p:blipFill>
        <p:spPr>
          <a:xfrm>
            <a:off x="0" y="0"/>
            <a:ext cx="9144000" cy="3068955"/>
          </a:xfrm>
        </p:spPr>
      </p:pic>
      <p:sp>
        <p:nvSpPr>
          <p:cNvPr id="5" name="TextBox 4"/>
          <p:cNvSpPr txBox="1"/>
          <p:nvPr/>
        </p:nvSpPr>
        <p:spPr>
          <a:xfrm>
            <a:off x="0" y="3214686"/>
            <a:ext cx="4429124" cy="3416320"/>
          </a:xfrm>
          <a:prstGeom prst="rect">
            <a:avLst/>
          </a:prstGeom>
          <a:noFill/>
          <a:ln w="3175">
            <a:solidFill>
              <a:schemeClr val="tx1"/>
            </a:solidFill>
          </a:ln>
        </p:spPr>
        <p:txBody>
          <a:bodyPr wrap="square" rtlCol="0">
            <a:spAutoFit/>
          </a:bodyPr>
          <a:lstStyle/>
          <a:p>
            <a:r>
              <a:rPr lang="sr-Cyrl-RS" sz="2400" b="1" dirty="0" smtClean="0">
                <a:solidFill>
                  <a:srgbClr val="F121AC"/>
                </a:solidFill>
              </a:rPr>
              <a:t>Шетао је тако, шетао и одједном угледао магичну башту. –”Хм...вероватно је ово та башта о којој Ана прича. Баш ћу убрати цвет да видим шта ће се догодити.”- речеи откину један цвет. Цвет је одмах променио боју у љубичасту. Његова сестра Ана није лагала.</a:t>
            </a:r>
            <a:endParaRPr lang="en-US" sz="2400" b="1" dirty="0">
              <a:solidFill>
                <a:srgbClr val="F121AC"/>
              </a:solidFill>
            </a:endParaRPr>
          </a:p>
        </p:txBody>
      </p:sp>
      <p:sp>
        <p:nvSpPr>
          <p:cNvPr id="6" name="TextBox 5"/>
          <p:cNvSpPr txBox="1"/>
          <p:nvPr/>
        </p:nvSpPr>
        <p:spPr>
          <a:xfrm>
            <a:off x="4572000" y="3071810"/>
            <a:ext cx="4357718" cy="3477875"/>
          </a:xfrm>
          <a:prstGeom prst="rect">
            <a:avLst/>
          </a:prstGeom>
          <a:noFill/>
          <a:ln w="3175">
            <a:solidFill>
              <a:schemeClr val="tx1"/>
            </a:solidFill>
          </a:ln>
        </p:spPr>
        <p:txBody>
          <a:bodyPr wrap="square" rtlCol="0">
            <a:spAutoFit/>
          </a:bodyPr>
          <a:lstStyle/>
          <a:p>
            <a:r>
              <a:rPr lang="sr-Cyrl-RS" sz="2000" b="1" dirty="0" smtClean="0">
                <a:solidFill>
                  <a:srgbClr val="F121AC"/>
                </a:solidFill>
              </a:rPr>
              <a:t>Отрчао је до Љубице и све јој испричао. Затим јој је пружио цвет. Љубица се насмешила и пољубила га у образ. Срце је постало црвено баш као и образи дечака, који се постидео због пољубца. “Видиш, лако је признати да си заљубљен у мене. Љубав је лепа и не треба да  крије.”- кроз осмех рече Љубица и отрча до магичне баште да набере цвеће за баку и деку.</a:t>
            </a:r>
            <a:endParaRPr lang="en-US" sz="2000" b="1" dirty="0">
              <a:solidFill>
                <a:srgbClr val="F121AC"/>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8.jpg"/>
          <p:cNvPicPr>
            <a:picLocks noGrp="1" noChangeAspect="1"/>
          </p:cNvPicPr>
          <p:nvPr>
            <p:ph idx="1"/>
          </p:nvPr>
        </p:nvPicPr>
        <p:blipFill>
          <a:blip r:embed="rId2"/>
          <a:stretch>
            <a:fillRect/>
          </a:stretch>
        </p:blipFill>
        <p:spPr>
          <a:xfrm>
            <a:off x="0" y="0"/>
            <a:ext cx="5987659" cy="4000504"/>
          </a:xfrm>
        </p:spPr>
      </p:pic>
      <p:sp>
        <p:nvSpPr>
          <p:cNvPr id="6" name="TextBox 5"/>
          <p:cNvSpPr txBox="1"/>
          <p:nvPr/>
        </p:nvSpPr>
        <p:spPr>
          <a:xfrm>
            <a:off x="6072198" y="0"/>
            <a:ext cx="3071802" cy="4154984"/>
          </a:xfrm>
          <a:prstGeom prst="rect">
            <a:avLst/>
          </a:prstGeom>
          <a:noFill/>
          <a:ln w="3175">
            <a:solidFill>
              <a:schemeClr val="tx1"/>
            </a:solidFill>
          </a:ln>
        </p:spPr>
        <p:txBody>
          <a:bodyPr wrap="square" rtlCol="0">
            <a:spAutoFit/>
          </a:bodyPr>
          <a:lstStyle/>
          <a:p>
            <a:r>
              <a:rPr lang="sr-Cyrl-RS" sz="2200" b="1" dirty="0" smtClean="0">
                <a:solidFill>
                  <a:srgbClr val="F121AC"/>
                </a:solidFill>
              </a:rPr>
              <a:t>Када је стигла до баште, није могла да се одлучи који цвет  да убере. Сви су били подједнако лепи. Изабрала је мали црвени цвет. Који одмах како га је откинула постаде зелен. Била је уплашена што је цвет позеленео.</a:t>
            </a:r>
            <a:endParaRPr lang="en-US" sz="2200" b="1" dirty="0">
              <a:solidFill>
                <a:srgbClr val="F121AC"/>
              </a:solidFill>
            </a:endParaRPr>
          </a:p>
        </p:txBody>
      </p:sp>
      <p:sp>
        <p:nvSpPr>
          <p:cNvPr id="7" name="TextBox 6"/>
          <p:cNvSpPr txBox="1"/>
          <p:nvPr/>
        </p:nvSpPr>
        <p:spPr>
          <a:xfrm>
            <a:off x="0" y="4071942"/>
            <a:ext cx="9144000" cy="1569660"/>
          </a:xfrm>
          <a:prstGeom prst="rect">
            <a:avLst/>
          </a:prstGeom>
          <a:noFill/>
          <a:ln w="3175">
            <a:solidFill>
              <a:schemeClr val="tx1"/>
            </a:solidFill>
          </a:ln>
        </p:spPr>
        <p:txBody>
          <a:bodyPr wrap="square" rtlCol="0">
            <a:spAutoFit/>
          </a:bodyPr>
          <a:lstStyle/>
          <a:p>
            <a:r>
              <a:rPr lang="sr-Cyrl-RS" sz="2400" b="1" dirty="0" smtClean="0">
                <a:solidFill>
                  <a:srgbClr val="F121AC"/>
                </a:solidFill>
              </a:rPr>
              <a:t>Отрчала је до баке и деке  да им исприча шта се десило. Бака и дека су је снажно загрлили и цвет је постао црвен.  -”Драга моја Љубице, твоје срце је велико и храбро, не треба да се плашиш.  У њему је пуно љубави за све нас.” – рекла је бака</a:t>
            </a:r>
            <a:endParaRPr lang="en-US" sz="2400" b="1" dirty="0">
              <a:solidFill>
                <a:srgbClr val="F121AC"/>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б9.jpg"/>
          <p:cNvPicPr>
            <a:picLocks noGrp="1" noChangeAspect="1"/>
          </p:cNvPicPr>
          <p:nvPr>
            <p:ph idx="1"/>
          </p:nvPr>
        </p:nvPicPr>
        <p:blipFill>
          <a:blip r:embed="rId2"/>
          <a:stretch>
            <a:fillRect/>
          </a:stretch>
        </p:blipFill>
        <p:spPr>
          <a:xfrm>
            <a:off x="1214414" y="0"/>
            <a:ext cx="6643702" cy="4687501"/>
          </a:xfrm>
        </p:spPr>
      </p:pic>
      <p:sp>
        <p:nvSpPr>
          <p:cNvPr id="5" name="TextBox 4"/>
          <p:cNvSpPr txBox="1"/>
          <p:nvPr/>
        </p:nvSpPr>
        <p:spPr>
          <a:xfrm>
            <a:off x="0" y="4857760"/>
            <a:ext cx="9144000" cy="1200329"/>
          </a:xfrm>
          <a:prstGeom prst="rect">
            <a:avLst/>
          </a:prstGeom>
          <a:noFill/>
          <a:ln w="3175">
            <a:solidFill>
              <a:schemeClr val="tx1"/>
            </a:solidFill>
          </a:ln>
        </p:spPr>
        <p:txBody>
          <a:bodyPr wrap="square" rtlCol="0">
            <a:spAutoFit/>
          </a:bodyPr>
          <a:lstStyle/>
          <a:p>
            <a:r>
              <a:rPr lang="sr-Cyrl-RS" sz="2400" b="1" dirty="0" smtClean="0">
                <a:solidFill>
                  <a:srgbClr val="F121AC"/>
                </a:solidFill>
              </a:rPr>
              <a:t>Тако су деца схватила да љубав станује  у свим срцима. Када смо тужни, уплашени, мрзовољни... љубав решава све. Љубав увек побеђује. </a:t>
            </a:r>
            <a:endParaRPr lang="en-US" sz="2400" b="1" dirty="0">
              <a:solidFill>
                <a:srgbClr val="F121AC"/>
              </a:solidFill>
            </a:endParaRPr>
          </a:p>
        </p:txBody>
      </p:sp>
      <p:sp>
        <p:nvSpPr>
          <p:cNvPr id="6" name="Heart 5"/>
          <p:cNvSpPr/>
          <p:nvPr/>
        </p:nvSpPr>
        <p:spPr>
          <a:xfrm>
            <a:off x="1428728" y="5643578"/>
            <a:ext cx="285752" cy="28575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7" name="Heart 6"/>
          <p:cNvSpPr/>
          <p:nvPr/>
        </p:nvSpPr>
        <p:spPr>
          <a:xfrm>
            <a:off x="1857356" y="5643578"/>
            <a:ext cx="285752" cy="28575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Heart 7"/>
          <p:cNvSpPr/>
          <p:nvPr/>
        </p:nvSpPr>
        <p:spPr>
          <a:xfrm>
            <a:off x="2285984" y="5643578"/>
            <a:ext cx="285752" cy="285752"/>
          </a:xfrm>
          <a:prstGeom prst="hear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TotalTime>
  <Words>822</Words>
  <Application>Microsoft Office PowerPoint</Application>
  <PresentationFormat>On-screen Show (4:3)</PresentationFormat>
  <Paragraphs>32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Slide 2</vt:lpstr>
      <vt:lpstr>Slide 3</vt:lpstr>
      <vt:lpstr>Slide 4</vt:lpstr>
      <vt:lpstr>Slide 5</vt:lpstr>
      <vt:lpstr>Slide 6</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Korisnik</dc:creator>
  <cp:lastModifiedBy>Korisnik</cp:lastModifiedBy>
  <cp:revision>14</cp:revision>
  <dcterms:created xsi:type="dcterms:W3CDTF">2023-04-03T16:22:06Z</dcterms:created>
  <dcterms:modified xsi:type="dcterms:W3CDTF">2023-04-03T18:47:05Z</dcterms:modified>
</cp:coreProperties>
</file>